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  <p:sldMasterId id="2147483912" r:id="rId5"/>
  </p:sldMasterIdLst>
  <p:sldIdLst>
    <p:sldId id="256" r:id="rId6"/>
    <p:sldId id="280" r:id="rId7"/>
    <p:sldId id="283" r:id="rId8"/>
    <p:sldId id="284" r:id="rId9"/>
    <p:sldId id="260" r:id="rId10"/>
    <p:sldId id="266" r:id="rId11"/>
    <p:sldId id="261" r:id="rId12"/>
    <p:sldId id="265" r:id="rId13"/>
    <p:sldId id="263" r:id="rId14"/>
    <p:sldId id="273" r:id="rId15"/>
    <p:sldId id="262" r:id="rId16"/>
    <p:sldId id="275" r:id="rId17"/>
    <p:sldId id="285" r:id="rId18"/>
    <p:sldId id="288" r:id="rId19"/>
    <p:sldId id="289" r:id="rId20"/>
    <p:sldId id="290" r:id="rId21"/>
    <p:sldId id="28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02D88-8A96-48B5-87EA-DEAC12944D7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40D6B65-8843-4A95-BEB0-8E288E18E430}">
      <dgm:prSet phldrT="[Texte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+mj-lt"/>
            </a:rPr>
            <a:t>100</a:t>
          </a:r>
          <a:endParaRPr lang="fr-CA" b="1" dirty="0">
            <a:solidFill>
              <a:schemeClr val="tx1"/>
            </a:solidFill>
            <a:latin typeface="+mj-lt"/>
          </a:endParaRPr>
        </a:p>
      </dgm:t>
    </dgm:pt>
    <dgm:pt modelId="{AF68681E-F5CF-4FE3-A082-C404BA4BC7FF}" type="parTrans" cxnId="{C0CA20D7-CF70-45E0-B527-2BF6330FE789}">
      <dgm:prSet/>
      <dgm:spPr/>
      <dgm:t>
        <a:bodyPr/>
        <a:lstStyle/>
        <a:p>
          <a:endParaRPr lang="fr-CA"/>
        </a:p>
      </dgm:t>
    </dgm:pt>
    <dgm:pt modelId="{80BEFF7A-1587-4B9A-A10F-3000035BD8B6}" type="sibTrans" cxnId="{C0CA20D7-CF70-45E0-B527-2BF6330FE789}">
      <dgm:prSet/>
      <dgm:spPr/>
      <dgm:t>
        <a:bodyPr/>
        <a:lstStyle/>
        <a:p>
          <a:endParaRPr lang="fr-CA"/>
        </a:p>
      </dgm:t>
    </dgm:pt>
    <dgm:pt modelId="{4B9D5B13-4EFA-4FFD-B6D5-B8924AC6058B}">
      <dgm:prSet phldrT="[Texte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+mj-lt"/>
            </a:rPr>
            <a:t>101</a:t>
          </a:r>
          <a:endParaRPr lang="fr-CA" b="1" dirty="0">
            <a:solidFill>
              <a:schemeClr val="tx1"/>
            </a:solidFill>
            <a:latin typeface="+mj-lt"/>
          </a:endParaRPr>
        </a:p>
      </dgm:t>
    </dgm:pt>
    <dgm:pt modelId="{9EAA50CA-24EF-46E7-8EC7-6AB16B67FFBA}" type="parTrans" cxnId="{DD87CFF6-DEAA-49BB-B9F2-5507FD231004}">
      <dgm:prSet/>
      <dgm:spPr/>
      <dgm:t>
        <a:bodyPr/>
        <a:lstStyle/>
        <a:p>
          <a:endParaRPr lang="fr-CA"/>
        </a:p>
      </dgm:t>
    </dgm:pt>
    <dgm:pt modelId="{C1910A19-96F8-46FB-8D48-6B470A1E28A3}" type="sibTrans" cxnId="{DD87CFF6-DEAA-49BB-B9F2-5507FD231004}">
      <dgm:prSet/>
      <dgm:spPr/>
      <dgm:t>
        <a:bodyPr/>
        <a:lstStyle/>
        <a:p>
          <a:endParaRPr lang="fr-CA"/>
        </a:p>
      </dgm:t>
    </dgm:pt>
    <dgm:pt modelId="{83C22BAD-4E74-49EB-8BC7-BC15C7AC8126}">
      <dgm:prSet phldrT="[Texte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+mj-lt"/>
            </a:rPr>
            <a:t>102</a:t>
          </a:r>
          <a:endParaRPr lang="fr-CA" b="1" dirty="0">
            <a:solidFill>
              <a:schemeClr val="tx1"/>
            </a:solidFill>
            <a:latin typeface="+mj-lt"/>
          </a:endParaRPr>
        </a:p>
      </dgm:t>
    </dgm:pt>
    <dgm:pt modelId="{251B4C6E-8D5C-4B48-A155-E9224E14D82B}" type="parTrans" cxnId="{F70E4763-7CEB-403A-81A7-2566828E5A5C}">
      <dgm:prSet/>
      <dgm:spPr/>
      <dgm:t>
        <a:bodyPr/>
        <a:lstStyle/>
        <a:p>
          <a:endParaRPr lang="fr-CA"/>
        </a:p>
      </dgm:t>
    </dgm:pt>
    <dgm:pt modelId="{9D027FD8-B51D-47C2-AF08-233D4057669D}" type="sibTrans" cxnId="{F70E4763-7CEB-403A-81A7-2566828E5A5C}">
      <dgm:prSet/>
      <dgm:spPr/>
      <dgm:t>
        <a:bodyPr/>
        <a:lstStyle/>
        <a:p>
          <a:endParaRPr lang="fr-CA"/>
        </a:p>
      </dgm:t>
    </dgm:pt>
    <dgm:pt modelId="{B49BEC42-C6F1-4EEF-A0BC-FADB3828A55B}">
      <dgm:prSet phldrT="[Texte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+mj-lt"/>
            </a:rPr>
            <a:t>103</a:t>
          </a:r>
          <a:endParaRPr lang="fr-CA" b="1" dirty="0">
            <a:solidFill>
              <a:schemeClr val="tx1"/>
            </a:solidFill>
            <a:latin typeface="+mj-lt"/>
          </a:endParaRPr>
        </a:p>
      </dgm:t>
    </dgm:pt>
    <dgm:pt modelId="{EFB60F88-07E3-47FC-B779-CCD7F0B83BD2}" type="parTrans" cxnId="{F2BBF245-C811-43B2-881E-5C14560D550C}">
      <dgm:prSet/>
      <dgm:spPr/>
      <dgm:t>
        <a:bodyPr/>
        <a:lstStyle/>
        <a:p>
          <a:endParaRPr lang="fr-CA"/>
        </a:p>
      </dgm:t>
    </dgm:pt>
    <dgm:pt modelId="{E5BC13FF-7DF0-462D-BBCB-1EE08472B974}" type="sibTrans" cxnId="{F2BBF245-C811-43B2-881E-5C14560D550C}">
      <dgm:prSet/>
      <dgm:spPr/>
      <dgm:t>
        <a:bodyPr/>
        <a:lstStyle/>
        <a:p>
          <a:endParaRPr lang="fr-CA"/>
        </a:p>
      </dgm:t>
    </dgm:pt>
    <dgm:pt modelId="{60ACFEB3-E81F-489F-9EE7-D553B1B0AAC4}" type="pres">
      <dgm:prSet presAssocID="{F4D02D88-8A96-48B5-87EA-DEAC12944D7E}" presName="CompostProcess" presStyleCnt="0">
        <dgm:presLayoutVars>
          <dgm:dir/>
          <dgm:resizeHandles val="exact"/>
        </dgm:presLayoutVars>
      </dgm:prSet>
      <dgm:spPr/>
    </dgm:pt>
    <dgm:pt modelId="{29D0A793-129F-44D0-B959-0EFB17127688}" type="pres">
      <dgm:prSet presAssocID="{F4D02D88-8A96-48B5-87EA-DEAC12944D7E}" presName="arrow" presStyleLbl="bgShp" presStyleIdx="0" presStyleCnt="1"/>
      <dgm:spPr/>
    </dgm:pt>
    <dgm:pt modelId="{2A5B415E-7DE6-4B2C-A098-5D4D21F9978B}" type="pres">
      <dgm:prSet presAssocID="{F4D02D88-8A96-48B5-87EA-DEAC12944D7E}" presName="linearProcess" presStyleCnt="0"/>
      <dgm:spPr/>
    </dgm:pt>
    <dgm:pt modelId="{81F88AB6-31C8-442B-B24B-B5C4053C6E2B}" type="pres">
      <dgm:prSet presAssocID="{F40D6B65-8843-4A95-BEB0-8E288E18E430}" presName="textNode" presStyleLbl="node1" presStyleIdx="0" presStyleCnt="4">
        <dgm:presLayoutVars>
          <dgm:bulletEnabled val="1"/>
        </dgm:presLayoutVars>
      </dgm:prSet>
      <dgm:spPr/>
    </dgm:pt>
    <dgm:pt modelId="{EB8F5505-BD65-4092-B7C6-33EA2BE428EB}" type="pres">
      <dgm:prSet presAssocID="{80BEFF7A-1587-4B9A-A10F-3000035BD8B6}" presName="sibTrans" presStyleCnt="0"/>
      <dgm:spPr/>
    </dgm:pt>
    <dgm:pt modelId="{0FA6E465-F90F-49C1-A3CE-CA33598A9774}" type="pres">
      <dgm:prSet presAssocID="{4B9D5B13-4EFA-4FFD-B6D5-B8924AC6058B}" presName="textNode" presStyleLbl="node1" presStyleIdx="1" presStyleCnt="4">
        <dgm:presLayoutVars>
          <dgm:bulletEnabled val="1"/>
        </dgm:presLayoutVars>
      </dgm:prSet>
      <dgm:spPr/>
    </dgm:pt>
    <dgm:pt modelId="{D2AB59FA-58DE-4275-BFA2-D817C6EDB8AE}" type="pres">
      <dgm:prSet presAssocID="{C1910A19-96F8-46FB-8D48-6B470A1E28A3}" presName="sibTrans" presStyleCnt="0"/>
      <dgm:spPr/>
    </dgm:pt>
    <dgm:pt modelId="{697735FF-0228-4565-B960-E3EA7554FFF3}" type="pres">
      <dgm:prSet presAssocID="{83C22BAD-4E74-49EB-8BC7-BC15C7AC8126}" presName="textNode" presStyleLbl="node1" presStyleIdx="2" presStyleCnt="4">
        <dgm:presLayoutVars>
          <dgm:bulletEnabled val="1"/>
        </dgm:presLayoutVars>
      </dgm:prSet>
      <dgm:spPr/>
    </dgm:pt>
    <dgm:pt modelId="{5DE27E59-2ABC-409B-9F90-BD856C803A83}" type="pres">
      <dgm:prSet presAssocID="{9D027FD8-B51D-47C2-AF08-233D4057669D}" presName="sibTrans" presStyleCnt="0"/>
      <dgm:spPr/>
    </dgm:pt>
    <dgm:pt modelId="{2F476E6C-B735-4D47-BC86-CE02B6D51935}" type="pres">
      <dgm:prSet presAssocID="{B49BEC42-C6F1-4EEF-A0BC-FADB3828A55B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F3BA5238-01C9-4910-A1E9-081DCAE47DE3}" type="presOf" srcId="{F4D02D88-8A96-48B5-87EA-DEAC12944D7E}" destId="{60ACFEB3-E81F-489F-9EE7-D553B1B0AAC4}" srcOrd="0" destOrd="0" presId="urn:microsoft.com/office/officeart/2005/8/layout/hProcess9"/>
    <dgm:cxn modelId="{F70E4763-7CEB-403A-81A7-2566828E5A5C}" srcId="{F4D02D88-8A96-48B5-87EA-DEAC12944D7E}" destId="{83C22BAD-4E74-49EB-8BC7-BC15C7AC8126}" srcOrd="2" destOrd="0" parTransId="{251B4C6E-8D5C-4B48-A155-E9224E14D82B}" sibTransId="{9D027FD8-B51D-47C2-AF08-233D4057669D}"/>
    <dgm:cxn modelId="{F2BBF245-C811-43B2-881E-5C14560D550C}" srcId="{F4D02D88-8A96-48B5-87EA-DEAC12944D7E}" destId="{B49BEC42-C6F1-4EEF-A0BC-FADB3828A55B}" srcOrd="3" destOrd="0" parTransId="{EFB60F88-07E3-47FC-B779-CCD7F0B83BD2}" sibTransId="{E5BC13FF-7DF0-462D-BBCB-1EE08472B974}"/>
    <dgm:cxn modelId="{F6AAC274-A1D2-41CC-82AA-42D88133E99A}" type="presOf" srcId="{F40D6B65-8843-4A95-BEB0-8E288E18E430}" destId="{81F88AB6-31C8-442B-B24B-B5C4053C6E2B}" srcOrd="0" destOrd="0" presId="urn:microsoft.com/office/officeart/2005/8/layout/hProcess9"/>
    <dgm:cxn modelId="{180D5D92-D447-42A0-BC26-2AD9E1B7234D}" type="presOf" srcId="{83C22BAD-4E74-49EB-8BC7-BC15C7AC8126}" destId="{697735FF-0228-4565-B960-E3EA7554FFF3}" srcOrd="0" destOrd="0" presId="urn:microsoft.com/office/officeart/2005/8/layout/hProcess9"/>
    <dgm:cxn modelId="{D035ECA9-AE64-4DDA-BF4C-E753102CE38F}" type="presOf" srcId="{4B9D5B13-4EFA-4FFD-B6D5-B8924AC6058B}" destId="{0FA6E465-F90F-49C1-A3CE-CA33598A9774}" srcOrd="0" destOrd="0" presId="urn:microsoft.com/office/officeart/2005/8/layout/hProcess9"/>
    <dgm:cxn modelId="{C0CA20D7-CF70-45E0-B527-2BF6330FE789}" srcId="{F4D02D88-8A96-48B5-87EA-DEAC12944D7E}" destId="{F40D6B65-8843-4A95-BEB0-8E288E18E430}" srcOrd="0" destOrd="0" parTransId="{AF68681E-F5CF-4FE3-A082-C404BA4BC7FF}" sibTransId="{80BEFF7A-1587-4B9A-A10F-3000035BD8B6}"/>
    <dgm:cxn modelId="{8E68BAE8-BDC7-45A6-AC69-86E096647D48}" type="presOf" srcId="{B49BEC42-C6F1-4EEF-A0BC-FADB3828A55B}" destId="{2F476E6C-B735-4D47-BC86-CE02B6D51935}" srcOrd="0" destOrd="0" presId="urn:microsoft.com/office/officeart/2005/8/layout/hProcess9"/>
    <dgm:cxn modelId="{DD87CFF6-DEAA-49BB-B9F2-5507FD231004}" srcId="{F4D02D88-8A96-48B5-87EA-DEAC12944D7E}" destId="{4B9D5B13-4EFA-4FFD-B6D5-B8924AC6058B}" srcOrd="1" destOrd="0" parTransId="{9EAA50CA-24EF-46E7-8EC7-6AB16B67FFBA}" sibTransId="{C1910A19-96F8-46FB-8D48-6B470A1E28A3}"/>
    <dgm:cxn modelId="{675EB097-5665-44F5-B342-B5D356A6978B}" type="presParOf" srcId="{60ACFEB3-E81F-489F-9EE7-D553B1B0AAC4}" destId="{29D0A793-129F-44D0-B959-0EFB17127688}" srcOrd="0" destOrd="0" presId="urn:microsoft.com/office/officeart/2005/8/layout/hProcess9"/>
    <dgm:cxn modelId="{4CDC14C0-5578-4B0E-8F80-E4DAED73E9C2}" type="presParOf" srcId="{60ACFEB3-E81F-489F-9EE7-D553B1B0AAC4}" destId="{2A5B415E-7DE6-4B2C-A098-5D4D21F9978B}" srcOrd="1" destOrd="0" presId="urn:microsoft.com/office/officeart/2005/8/layout/hProcess9"/>
    <dgm:cxn modelId="{8756FA91-06EA-441A-B636-E26233D97920}" type="presParOf" srcId="{2A5B415E-7DE6-4B2C-A098-5D4D21F9978B}" destId="{81F88AB6-31C8-442B-B24B-B5C4053C6E2B}" srcOrd="0" destOrd="0" presId="urn:microsoft.com/office/officeart/2005/8/layout/hProcess9"/>
    <dgm:cxn modelId="{2A0E3F8D-F7C8-46F3-83E8-AD27AD46CFE2}" type="presParOf" srcId="{2A5B415E-7DE6-4B2C-A098-5D4D21F9978B}" destId="{EB8F5505-BD65-4092-B7C6-33EA2BE428EB}" srcOrd="1" destOrd="0" presId="urn:microsoft.com/office/officeart/2005/8/layout/hProcess9"/>
    <dgm:cxn modelId="{A243A5D0-AE10-45EE-8672-B74A7061B83A}" type="presParOf" srcId="{2A5B415E-7DE6-4B2C-A098-5D4D21F9978B}" destId="{0FA6E465-F90F-49C1-A3CE-CA33598A9774}" srcOrd="2" destOrd="0" presId="urn:microsoft.com/office/officeart/2005/8/layout/hProcess9"/>
    <dgm:cxn modelId="{8640A4B5-057A-4C79-8EDB-3A74C5256FB2}" type="presParOf" srcId="{2A5B415E-7DE6-4B2C-A098-5D4D21F9978B}" destId="{D2AB59FA-58DE-4275-BFA2-D817C6EDB8AE}" srcOrd="3" destOrd="0" presId="urn:microsoft.com/office/officeart/2005/8/layout/hProcess9"/>
    <dgm:cxn modelId="{75F84C07-4FEB-461B-97D7-3BFC6442E9F9}" type="presParOf" srcId="{2A5B415E-7DE6-4B2C-A098-5D4D21F9978B}" destId="{697735FF-0228-4565-B960-E3EA7554FFF3}" srcOrd="4" destOrd="0" presId="urn:microsoft.com/office/officeart/2005/8/layout/hProcess9"/>
    <dgm:cxn modelId="{347F02FD-5FF5-4D80-BED1-4732C9B626FB}" type="presParOf" srcId="{2A5B415E-7DE6-4B2C-A098-5D4D21F9978B}" destId="{5DE27E59-2ABC-409B-9F90-BD856C803A83}" srcOrd="5" destOrd="0" presId="urn:microsoft.com/office/officeart/2005/8/layout/hProcess9"/>
    <dgm:cxn modelId="{5896F9DA-656B-4ACE-B6E0-2B5C58BF2EE7}" type="presParOf" srcId="{2A5B415E-7DE6-4B2C-A098-5D4D21F9978B}" destId="{2F476E6C-B735-4D47-BC86-CE02B6D5193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0A793-129F-44D0-B959-0EFB17127688}">
      <dsp:nvSpPr>
        <dsp:cNvPr id="0" name=""/>
        <dsp:cNvSpPr/>
      </dsp:nvSpPr>
      <dsp:spPr>
        <a:xfrm>
          <a:off x="385643" y="0"/>
          <a:ext cx="4370625" cy="540702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88AB6-31C8-442B-B24B-B5C4053C6E2B}">
      <dsp:nvSpPr>
        <dsp:cNvPr id="0" name=""/>
        <dsp:cNvSpPr/>
      </dsp:nvSpPr>
      <dsp:spPr>
        <a:xfrm>
          <a:off x="3891" y="1622107"/>
          <a:ext cx="1175823" cy="216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+mj-lt"/>
            </a:rPr>
            <a:t>100</a:t>
          </a:r>
          <a:endParaRPr lang="fr-CA" sz="3600" b="1" kern="1200" dirty="0">
            <a:solidFill>
              <a:schemeClr val="tx1"/>
            </a:solidFill>
            <a:latin typeface="+mj-lt"/>
          </a:endParaRPr>
        </a:p>
      </dsp:txBody>
      <dsp:txXfrm>
        <a:off x="61290" y="1679506"/>
        <a:ext cx="1061025" cy="2048012"/>
      </dsp:txXfrm>
    </dsp:sp>
    <dsp:sp modelId="{0FA6E465-F90F-49C1-A3CE-CA33598A9774}">
      <dsp:nvSpPr>
        <dsp:cNvPr id="0" name=""/>
        <dsp:cNvSpPr/>
      </dsp:nvSpPr>
      <dsp:spPr>
        <a:xfrm>
          <a:off x="1323326" y="1622107"/>
          <a:ext cx="1175823" cy="216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+mj-lt"/>
            </a:rPr>
            <a:t>101</a:t>
          </a:r>
          <a:endParaRPr lang="fr-CA" sz="3600" b="1" kern="1200" dirty="0">
            <a:solidFill>
              <a:schemeClr val="tx1"/>
            </a:solidFill>
            <a:latin typeface="+mj-lt"/>
          </a:endParaRPr>
        </a:p>
      </dsp:txBody>
      <dsp:txXfrm>
        <a:off x="1380725" y="1679506"/>
        <a:ext cx="1061025" cy="2048012"/>
      </dsp:txXfrm>
    </dsp:sp>
    <dsp:sp modelId="{697735FF-0228-4565-B960-E3EA7554FFF3}">
      <dsp:nvSpPr>
        <dsp:cNvPr id="0" name=""/>
        <dsp:cNvSpPr/>
      </dsp:nvSpPr>
      <dsp:spPr>
        <a:xfrm>
          <a:off x="2642761" y="1622107"/>
          <a:ext cx="1175823" cy="216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+mj-lt"/>
            </a:rPr>
            <a:t>102</a:t>
          </a:r>
          <a:endParaRPr lang="fr-CA" sz="3600" b="1" kern="1200" dirty="0">
            <a:solidFill>
              <a:schemeClr val="tx1"/>
            </a:solidFill>
            <a:latin typeface="+mj-lt"/>
          </a:endParaRPr>
        </a:p>
      </dsp:txBody>
      <dsp:txXfrm>
        <a:off x="2700160" y="1679506"/>
        <a:ext cx="1061025" cy="2048012"/>
      </dsp:txXfrm>
    </dsp:sp>
    <dsp:sp modelId="{2F476E6C-B735-4D47-BC86-CE02B6D51935}">
      <dsp:nvSpPr>
        <dsp:cNvPr id="0" name=""/>
        <dsp:cNvSpPr/>
      </dsp:nvSpPr>
      <dsp:spPr>
        <a:xfrm>
          <a:off x="3962197" y="1622107"/>
          <a:ext cx="1175823" cy="216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1"/>
              </a:solidFill>
              <a:latin typeface="+mj-lt"/>
            </a:rPr>
            <a:t>103</a:t>
          </a:r>
          <a:endParaRPr lang="fr-CA" sz="3600" b="1" kern="1200" dirty="0">
            <a:solidFill>
              <a:schemeClr val="tx1"/>
            </a:solidFill>
            <a:latin typeface="+mj-lt"/>
          </a:endParaRPr>
        </a:p>
      </dsp:txBody>
      <dsp:txXfrm>
        <a:off x="4019596" y="1679506"/>
        <a:ext cx="1061025" cy="2048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462A-2D5B-48AF-A3D4-EF8A90A50A80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923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462A-2D5B-48AF-A3D4-EF8A90A50A80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380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dirty="0"/>
              <a:t>1/21/2022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4A3462A-2D5B-48AF-A3D4-EF8A90A50A80}" type="datetimeFigureOut">
              <a:rPr lang="en-US" smtClean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7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2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hdphoto" Target="../media/hdphoto1.wdp"/><Relationship Id="rId7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4.jpe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f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8C185C-C30A-4637-BB3B-79F3477C6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0" t="23103" r="616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C3867EA-2381-4547-AD11-3F8D21277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br>
              <a:rPr lang="en-US" sz="3500" dirty="0"/>
            </a:br>
            <a:r>
              <a:rPr lang="en-US" sz="3500" dirty="0"/>
              <a:t>Culture anglaise et </a:t>
            </a:r>
            <a:r>
              <a:rPr lang="en-US" sz="3500" dirty="0" err="1"/>
              <a:t>littérature</a:t>
            </a:r>
            <a:br>
              <a:rPr lang="en-US" sz="3500" dirty="0"/>
            </a:br>
            <a:r>
              <a:rPr lang="en-US" sz="3500" dirty="0"/>
              <a:t>604-103-MQ</a:t>
            </a:r>
            <a:endParaRPr lang="fr-CA" sz="35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90BBEB-2007-4B0E-B1E6-0F919E09A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908302"/>
            <a:ext cx="9052560" cy="364482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accent2">
                    <a:lumMod val="50000"/>
                  </a:schemeClr>
                </a:solidFill>
              </a:rPr>
              <a:t>COURSE PLAN ESSENTIALS</a:t>
            </a:r>
            <a:endParaRPr lang="fr-CA" sz="19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5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7752B83-333B-4D80-9D0E-C8A33718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A226D365-A055-41D0-8E5B-CF51BC0A9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0D364E-0557-462C-84DB-BD2318CF6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CBB6B5-5652-4EF2-ABFD-62E5CB579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42" b="-1"/>
          <a:stretch/>
        </p:blipFill>
        <p:spPr>
          <a:xfrm>
            <a:off x="3344" y="4679245"/>
            <a:ext cx="4475150" cy="21787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F6FD8BC-5B5B-49EE-9E21-BD50E1D4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6CC88-0E5C-426A-947D-878AD5B1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Reading Circles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F0BC3-128F-4DAA-9625-2D0942F5A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906" r="1" b="13157"/>
          <a:stretch/>
        </p:blipFill>
        <p:spPr>
          <a:xfrm>
            <a:off x="3344" y="10"/>
            <a:ext cx="4475150" cy="217874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DF2EF1-C81E-4DE6-B40C-80E6AEA6D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10148" r="1" b="16916"/>
          <a:stretch/>
        </p:blipFill>
        <p:spPr>
          <a:xfrm>
            <a:off x="3344" y="2339622"/>
            <a:ext cx="4475150" cy="21787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C2278-AF3A-4917-A039-1CC6D6BE4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Weekly discussions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Different tasks each week – some will be evaluated 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Share information with a partner or in small groups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Submit written work for evaluation </a:t>
            </a:r>
            <a:r>
              <a:rPr lang="en-US" sz="2800" b="1" dirty="0">
                <a:solidFill>
                  <a:schemeClr val="tx1"/>
                </a:solidFill>
              </a:rPr>
              <a:t>before</a:t>
            </a:r>
            <a:r>
              <a:rPr lang="en-US" sz="2800" dirty="0">
                <a:solidFill>
                  <a:schemeClr val="tx1"/>
                </a:solidFill>
              </a:rPr>
              <a:t> discussions begin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3F8D3E-2B88-43A3-832A-8C1D16E48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E16A75A-36EC-4408-9DF7-175895CEE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BC068F-EEA0-4C99-AA86-9672CF3E3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2C6BBB3-9D92-4EEB-B134-6BD96692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sz="4000" dirty="0"/>
              <a:t>Writing</a:t>
            </a:r>
            <a:br>
              <a:rPr lang="en-US" sz="1900" dirty="0"/>
            </a:br>
            <a:r>
              <a:rPr lang="en-US" sz="1900" dirty="0"/>
              <a:t> </a:t>
            </a:r>
            <a:br>
              <a:rPr lang="en-US" sz="1900" dirty="0"/>
            </a:br>
            <a:r>
              <a:rPr lang="fr-CA" sz="1900" b="1" i="1" u="none" strike="noStrike" baseline="0" dirty="0">
                <a:latin typeface="Helvetica-Bold"/>
              </a:rPr>
              <a:t>Rédiger l’analyse d’une </a:t>
            </a:r>
            <a:r>
              <a:rPr lang="fr-CA" sz="1900" b="1" i="1" u="none" strike="noStrike" baseline="0" dirty="0" err="1">
                <a:latin typeface="Helvetica-Bold"/>
              </a:rPr>
              <a:t>oeuvre</a:t>
            </a:r>
            <a:r>
              <a:rPr lang="fr-CA" sz="1900" b="1" i="1" u="none" strike="noStrike" baseline="0" dirty="0">
                <a:latin typeface="Helvetica-Bold"/>
              </a:rPr>
              <a:t> littéraire en version originale anglaise ou d’un sujet</a:t>
            </a:r>
            <a:br>
              <a:rPr lang="fr-CA" sz="1900" b="1" i="1" u="none" strike="noStrike" baseline="0" dirty="0">
                <a:latin typeface="Helvetica-Bold"/>
              </a:rPr>
            </a:br>
            <a:r>
              <a:rPr lang="fr-CA" sz="1900" b="1" i="1" u="none" strike="noStrike" baseline="0" dirty="0">
                <a:latin typeface="Helvetica-Bold"/>
              </a:rPr>
              <a:t>à portée sociale ou culturelle.</a:t>
            </a:r>
            <a:endParaRPr lang="fr-CA" sz="1900" i="1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ADB0543-67DB-4E35-AA28-E4256C7C1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59452" cy="4050792"/>
          </a:xfrm>
        </p:spPr>
        <p:txBody>
          <a:bodyPr>
            <a:normAutofit/>
          </a:bodyPr>
          <a:lstStyle/>
          <a:p>
            <a:pPr lvl="2"/>
            <a:r>
              <a:rPr lang="en-US" sz="2400" b="1" dirty="0">
                <a:latin typeface="+mj-lt"/>
              </a:rPr>
              <a:t>Development </a:t>
            </a:r>
          </a:p>
          <a:p>
            <a:pPr marL="1097280" lvl="4" indent="0">
              <a:buNone/>
            </a:pPr>
            <a:r>
              <a:rPr lang="en-US" sz="2400" b="1" dirty="0">
                <a:latin typeface="+mj-lt"/>
              </a:rPr>
              <a:t>Practice compositions</a:t>
            </a:r>
          </a:p>
          <a:p>
            <a:pPr marL="1097280" lvl="4" indent="0">
              <a:buNone/>
            </a:pPr>
            <a:r>
              <a:rPr lang="en-US" sz="2400" b="1" dirty="0">
                <a:latin typeface="+mj-lt"/>
              </a:rPr>
              <a:t>Literary Analysis Essay</a:t>
            </a:r>
          </a:p>
          <a:p>
            <a:pPr lvl="2"/>
            <a:r>
              <a:rPr lang="en-US" sz="2400" b="1" dirty="0">
                <a:latin typeface="+mj-lt"/>
              </a:rPr>
              <a:t>Content</a:t>
            </a:r>
          </a:p>
          <a:p>
            <a:pPr marL="1097280" lvl="4" indent="0">
              <a:buNone/>
            </a:pPr>
            <a:r>
              <a:rPr lang="en-US" sz="2400" b="1" dirty="0">
                <a:latin typeface="+mj-lt"/>
              </a:rPr>
              <a:t>Readings seen in class</a:t>
            </a:r>
          </a:p>
          <a:p>
            <a:pPr lvl="2"/>
            <a:r>
              <a:rPr lang="en-US" sz="2400" b="1" dirty="0">
                <a:latin typeface="+mj-lt"/>
              </a:rPr>
              <a:t>Grammar, Vocabulary, Mechanics</a:t>
            </a:r>
          </a:p>
          <a:p>
            <a:pPr marL="822960" lvl="3" indent="0">
              <a:buNone/>
            </a:pPr>
            <a:r>
              <a:rPr lang="en-US" sz="2400" b="1" dirty="0">
                <a:latin typeface="+mj-lt"/>
              </a:rPr>
              <a:t>Sentence structure, verb tenses, precise vocabulary </a:t>
            </a:r>
          </a:p>
          <a:p>
            <a:pPr marL="548640" lvl="2" indent="0">
              <a:buNone/>
            </a:pPr>
            <a:endParaRPr lang="en-US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DC153-BB1D-4621-98AD-E471640D8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9"/>
          <a:stretch/>
        </p:blipFill>
        <p:spPr>
          <a:xfrm>
            <a:off x="6361113" y="2193036"/>
            <a:ext cx="4773168" cy="39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A97063-4727-43F0-AF99-38E91FCEB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6" r="29690"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2675F-7659-49DF-B2E3-CFE9A3F45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" r="6772" b="-1"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sp>
        <p:nvSpPr>
          <p:cNvPr id="22" name="Rectangle 24">
            <a:extLst>
              <a:ext uri="{FF2B5EF4-FFF2-40B4-BE49-F238E27FC236}">
                <a16:creationId xmlns:a16="http://schemas.microsoft.com/office/drawing/2014/main" id="{78CE13D6-08B7-4928-A676-7BB5F0C8E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A4D2-9FA8-4ED7-B0D4-18454F12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Literary Analysis </a:t>
            </a:r>
            <a:endParaRPr lang="en-CA" sz="4000" b="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C51C06-0D51-4275-9FB3-A8C0509120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15521"/>
          <a:stretch/>
        </p:blipFill>
        <p:spPr>
          <a:xfrm>
            <a:off x="20" y="10"/>
            <a:ext cx="2769297" cy="3355932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D845A75-94BB-4ADC-98A8-30494190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Calibri" panose="020F0502020204030204" pitchFamily="34" charset="0"/>
                <a:cs typeface="Calibri" panose="020F0502020204030204" pitchFamily="34" charset="0"/>
              </a:rPr>
              <a:t>involves examining all the parts of a novel, play, short story, or poem—elements such as character, setting, tone, and imagery—and thinking about how the author uses those elements to create certain effects. (sparknotes.com)</a:t>
            </a:r>
          </a:p>
          <a:p>
            <a:endParaRPr lang="en-US" sz="1800" dirty="0"/>
          </a:p>
        </p:txBody>
      </p:sp>
      <p:grpSp>
        <p:nvGrpSpPr>
          <p:cNvPr id="24" name="Group 26">
            <a:extLst>
              <a:ext uri="{FF2B5EF4-FFF2-40B4-BE49-F238E27FC236}">
                <a16:creationId xmlns:a16="http://schemas.microsoft.com/office/drawing/2014/main" id="{D6FCF408-A5DF-48F9-A37A-9961221E4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F8F07B-06BB-400D-BC8F-D4B88B622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1EC9B04-BA6F-4C8F-9CFC-B8DE7A5EB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8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63AD45-F025-4500-8898-7DE237E4C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3EB55-BB19-4ED9-ACC2-A5F5BE98B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CA" sz="4800" b="1">
                <a:latin typeface="+mn-lt"/>
              </a:rPr>
              <a:t>Keys to language learning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1E2C2-BFD1-4CED-AB56-30FFACE34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CA" b="1" dirty="0"/>
              <a:t>Prepare for each class (reading, reading circles, etc.)</a:t>
            </a:r>
          </a:p>
          <a:p>
            <a:r>
              <a:rPr lang="en-CA" b="1" dirty="0"/>
              <a:t>Attend class. </a:t>
            </a:r>
            <a:r>
              <a:rPr lang="en-CA" b="1" dirty="0">
                <a:sym typeface="Wingdings" panose="05000000000000000000" pitchFamily="2" charset="2"/>
              </a:rPr>
              <a:t></a:t>
            </a:r>
            <a:endParaRPr lang="en-CA" b="1" dirty="0"/>
          </a:p>
          <a:p>
            <a:r>
              <a:rPr lang="en-CA" b="1" dirty="0"/>
              <a:t>Leave all electronic devices in your book bag.</a:t>
            </a:r>
          </a:p>
          <a:p>
            <a:r>
              <a:rPr lang="en-CA" b="1" dirty="0"/>
              <a:t>Participate in class discussions and small group discussions.</a:t>
            </a:r>
          </a:p>
          <a:p>
            <a:r>
              <a:rPr lang="en-CA" b="1" dirty="0"/>
              <a:t>Review regularly.</a:t>
            </a:r>
          </a:p>
          <a:p>
            <a:r>
              <a:rPr lang="en-CA" b="1" dirty="0"/>
              <a:t>Watch TV in English.</a:t>
            </a:r>
          </a:p>
          <a:p>
            <a:r>
              <a:rPr lang="en-CA" b="1" dirty="0"/>
              <a:t>Listen to radio or podcasts in English.</a:t>
            </a:r>
          </a:p>
          <a:p>
            <a:endParaRPr lang="en-CA" sz="1800" dirty="0"/>
          </a:p>
          <a:p>
            <a:endParaRPr lang="en-CA" sz="1800" dirty="0"/>
          </a:p>
          <a:p>
            <a:endParaRPr lang="en-CA" sz="1800" dirty="0"/>
          </a:p>
          <a:p>
            <a:endParaRPr lang="en-C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E626A-9E3C-40A7-AD7C-4F6EAFA17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1" b="-1"/>
          <a:stretch/>
        </p:blipFill>
        <p:spPr>
          <a:xfrm>
            <a:off x="8203460" y="640080"/>
            <a:ext cx="3369177" cy="52804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39A5BF8-72C2-43E2-A19E-D54875260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2693D9-6EE8-42C4-B9CB-C347A34A5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B50024-24B3-46AB-9E69-716EE1883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4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a face mask&#10;&#10;Description automatically generated with low confidence">
            <a:extLst>
              <a:ext uri="{FF2B5EF4-FFF2-40B4-BE49-F238E27FC236}">
                <a16:creationId xmlns:a16="http://schemas.microsoft.com/office/drawing/2014/main" id="{9457BCC9-6B1D-4FD7-B61F-778EF25C4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7064"/>
          <a:stretch/>
        </p:blipFill>
        <p:spPr>
          <a:xfrm>
            <a:off x="3344" y="4679245"/>
            <a:ext cx="4475150" cy="21787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5697405-D261-4D6B-8E15-0FF5AE9DD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036FF-CDF2-4042-A494-303CC4C1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CA" sz="4800"/>
              <a:t>IMPORTANT INFORMATION </a:t>
            </a:r>
            <a:br>
              <a:rPr lang="en-CA" sz="4800"/>
            </a:br>
            <a:r>
              <a:rPr lang="en-CA" sz="4800"/>
              <a:t>FOR Winter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37649-2FBB-4090-91E2-D82D06F25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8" r="1" b="16636"/>
          <a:stretch/>
        </p:blipFill>
        <p:spPr>
          <a:xfrm>
            <a:off x="3344" y="10"/>
            <a:ext cx="4475150" cy="2178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C2375-3B43-4FB5-971F-D87DD17D5A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531" r="1" b="13532"/>
          <a:stretch/>
        </p:blipFill>
        <p:spPr>
          <a:xfrm>
            <a:off x="3344" y="2339622"/>
            <a:ext cx="4475150" cy="21787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8FA18-093B-4CC4-9881-16005212C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CA" sz="1800" dirty="0"/>
              <a:t>Everyone must wear a mask at all time during the class.</a:t>
            </a:r>
          </a:p>
          <a:p>
            <a:r>
              <a:rPr lang="en-CA" sz="1800" dirty="0"/>
              <a:t>Please note that the mask must be worn properly – no exceptions!</a:t>
            </a:r>
          </a:p>
          <a:p>
            <a:r>
              <a:rPr lang="en-CA" sz="1800" dirty="0"/>
              <a:t>Students who refuse to wear a mask or do not wear it properly, below the nose for example, will be asked to leave the class.</a:t>
            </a:r>
          </a:p>
          <a:p>
            <a:r>
              <a:rPr lang="en-CA" sz="1800" dirty="0"/>
              <a:t>Eating in class will not be permitted because masks must be worn at all times.</a:t>
            </a:r>
          </a:p>
          <a:p>
            <a:r>
              <a:rPr lang="en-CA" sz="1800" dirty="0"/>
              <a:t>Be sure to use hand sanitizer when you arrive in class.</a:t>
            </a:r>
          </a:p>
          <a:p>
            <a:r>
              <a:rPr lang="en-CA" sz="1800" dirty="0"/>
              <a:t>Don’t forget to spray the table etc. before leaving.</a:t>
            </a:r>
          </a:p>
          <a:p>
            <a:pPr marL="0" indent="0">
              <a:buNone/>
            </a:pPr>
            <a:endParaRPr lang="en-CA" sz="1800" dirty="0"/>
          </a:p>
          <a:p>
            <a:endParaRPr lang="en-CA" sz="1800" dirty="0"/>
          </a:p>
          <a:p>
            <a:endParaRPr lang="en-CA" sz="18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373530-15FD-4390-A707-0FA6DA4D5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3054FEE-E83D-4966-B2E7-594F3F4C0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741C56-588D-4397-A8F3-E84E946E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garment holding a newspaper and a cup&#10;&#10;Description automatically generated with low confidence">
            <a:extLst>
              <a:ext uri="{FF2B5EF4-FFF2-40B4-BE49-F238E27FC236}">
                <a16:creationId xmlns:a16="http://schemas.microsoft.com/office/drawing/2014/main" id="{FBEAA73B-C640-4CC3-974C-16C44E58D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r="29342"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8973DF1-50DD-4F58-B172-5EC72E726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5238"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D69CE-760B-41F0-983F-4DBD5500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CA" sz="4000"/>
              <a:t>If you have to isolate … </a:t>
            </a:r>
          </a:p>
        </p:txBody>
      </p:sp>
      <p:pic>
        <p:nvPicPr>
          <p:cNvPr id="4" name="Picture 3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567E4F63-5907-4427-B032-2760A4817A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7" r="24001"/>
          <a:stretch/>
        </p:blipFill>
        <p:spPr>
          <a:xfrm>
            <a:off x="20" y="10"/>
            <a:ext cx="2769297" cy="33559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CBB3E-9B3B-4661-9D1C-D2D62B058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CA" sz="1800" dirty="0"/>
              <a:t>Be sure to consult the CEGEP website for the most recent information and regulations.</a:t>
            </a:r>
          </a:p>
          <a:p>
            <a:r>
              <a:rPr lang="en-CA" sz="1800" dirty="0"/>
              <a:t>Each week I will put all the documents for that week, including the homework, on LÉA, so you will be responsible for the work you missed and expected to return to class up-to-date and ready to roll!</a:t>
            </a:r>
          </a:p>
          <a:p>
            <a:r>
              <a:rPr lang="en-CA" sz="1800" dirty="0"/>
              <a:t>All assignments are handed in on LÉA (in Remises et Travaux), so you will be expected to hand in your work on time.</a:t>
            </a:r>
          </a:p>
          <a:p>
            <a:r>
              <a:rPr lang="en-CA" sz="1800" dirty="0"/>
              <a:t>Please make an appointment with me when you return, so we can check in and make sure that you are on track! Don’t forget: we can meet on TEAMS </a:t>
            </a:r>
            <a:r>
              <a:rPr lang="en-CA" sz="1800" dirty="0">
                <a:sym typeface="Wingdings" panose="05000000000000000000" pitchFamily="2" charset="2"/>
              </a:rPr>
              <a:t></a:t>
            </a:r>
          </a:p>
          <a:p>
            <a:endParaRPr lang="en-CA" sz="1800" dirty="0"/>
          </a:p>
          <a:p>
            <a:endParaRPr lang="en-CA" sz="1800" dirty="0"/>
          </a:p>
          <a:p>
            <a:endParaRPr lang="en-CA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59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10E10-3FCC-412C-BFE2-FC777E07B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80000"/>
          </a:blip>
          <a:srcRect r="11794" b="1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6A67491-8DC4-4A39-8A37-58B2F086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765C9-85EE-4DB1-BEC4-9A527381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685800"/>
            <a:ext cx="4920019" cy="202155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If I have to isolate … 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04BA83-D42A-4789-AAA8-03C8D2FB3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490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349B0-BFEF-4643-B337-7F045924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912" y="2533476"/>
            <a:ext cx="5003031" cy="3976382"/>
          </a:xfrm>
        </p:spPr>
        <p:txBody>
          <a:bodyPr>
            <a:normAutofit lnSpcReduction="10000"/>
          </a:bodyPr>
          <a:lstStyle/>
          <a:p>
            <a:r>
              <a:rPr lang="en-CA" sz="2200" b="1" dirty="0">
                <a:solidFill>
                  <a:srgbClr val="FFFFFF"/>
                </a:solidFill>
              </a:rPr>
              <a:t>I will send a MIO letting you know what is going on.</a:t>
            </a:r>
          </a:p>
          <a:p>
            <a:r>
              <a:rPr lang="en-CA" sz="2200" b="1" dirty="0">
                <a:solidFill>
                  <a:srgbClr val="FFFFFF"/>
                </a:solidFill>
              </a:rPr>
              <a:t>In the MIO, I will send a ZOOM link and it will be business as usual … online.</a:t>
            </a:r>
          </a:p>
          <a:p>
            <a:r>
              <a:rPr lang="en-CA" sz="2200" b="1" dirty="0">
                <a:solidFill>
                  <a:srgbClr val="FFFFFF"/>
                </a:solidFill>
              </a:rPr>
              <a:t>If you are at the </a:t>
            </a:r>
            <a:r>
              <a:rPr lang="en-CA" sz="2200" b="1" dirty="0" err="1">
                <a:solidFill>
                  <a:srgbClr val="FFFFFF"/>
                </a:solidFill>
              </a:rPr>
              <a:t>cégep</a:t>
            </a:r>
            <a:r>
              <a:rPr lang="en-CA" sz="2200" b="1" dirty="0">
                <a:solidFill>
                  <a:srgbClr val="FFFFFF"/>
                </a:solidFill>
              </a:rPr>
              <a:t>, you should go to our classroom (it will be empty) and follow the class on your computer or phone.</a:t>
            </a:r>
          </a:p>
          <a:p>
            <a:r>
              <a:rPr lang="en-CA" sz="2200" b="1" dirty="0">
                <a:solidFill>
                  <a:srgbClr val="FFFFFF"/>
                </a:solidFill>
              </a:rPr>
              <a:t>There are some computers at the library, you could use. Headphones mandatory!</a:t>
            </a:r>
          </a:p>
          <a:p>
            <a:endParaRPr lang="en-CA" sz="19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sz="1900" dirty="0">
              <a:solidFill>
                <a:srgbClr val="FFFFFF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7D9359-6216-4C32-9A60-D601E5582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09EBBC-4EF2-4ABA-A7EE-2D9F807F0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7983B73-5C22-4373-ACE8-713BB641D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97935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0959D2-8A21-4D7B-B29E-9B6D22DC9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E116A5-1B81-43C6-AD08-63CA0E770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BB3C64-EF0F-4340-89D3-D4CD24637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1C53AD-3B53-4D5A-AECB-6FF6258E5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1AC167-7E44-47B4-B3E5-0F0454BBE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3366F75-92A2-48B6-9FE8-D83D7CB57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9E0B9D1-F33A-4436-BF3F-07919D15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572B2-E80D-4375-A514-C39F1AE7BC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37" t="9091" r="435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2913E2-9767-444D-A557-6DB9A6FBD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53801B-0B08-46A2-B8E6-1C521095C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652D59-5129-475A-8112-D775E159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FCAFA0-E964-4DC1-9C0A-927E42AB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27202C-3A96-44CE-A565-B3171D67F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2429394-D001-40B3-822E-4A2CE1061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D7C01F5-CB78-4D97-8298-1559588F7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05FF3C-371C-4C7C-BA58-4A460347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cap="none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I look forward to working with you this semester!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42-0CBD-437D-BDF5-3018AB9D5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5565117"/>
            <a:ext cx="7891272" cy="620015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81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DA4F-5E8A-4E11-BBF3-E971414A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fr-CA" sz="4600" dirty="0"/>
              <a:t>BOOKS ARE AVAILABLE AT LA MAISON ANGLAISE – YOU WILL NOT FIND THEM AT THE CÉGEP CO-OP. </a:t>
            </a:r>
            <a:endParaRPr lang="en-CA" sz="4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A22F7C-AFC0-4D5A-BA90-D8100688D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715021"/>
            <a:ext cx="3776473" cy="3385638"/>
          </a:xfrm>
        </p:spPr>
        <p:txBody>
          <a:bodyPr>
            <a:normAutofit/>
          </a:bodyPr>
          <a:lstStyle/>
          <a:p>
            <a:endParaRPr lang="en-US" sz="14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C93EFD4-ACCF-4F7F-8EBC-6FAB7121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6" y="1114295"/>
            <a:ext cx="6135454" cy="2515536"/>
          </a:xfrm>
          <a:prstGeom prst="rect">
            <a:avLst/>
          </a:prstGeom>
        </p:spPr>
      </p:pic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23620673-ABAD-4983-AF93-85A405D58968}"/>
              </a:ext>
            </a:extLst>
          </p:cNvPr>
          <p:cNvSpPr/>
          <p:nvPr/>
        </p:nvSpPr>
        <p:spPr>
          <a:xfrm>
            <a:off x="7534655" y="303781"/>
            <a:ext cx="4265081" cy="4005825"/>
          </a:xfrm>
          <a:prstGeom prst="irregularSeal1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/>
              <a:t>Free shipping!</a:t>
            </a:r>
          </a:p>
          <a:p>
            <a:pPr algn="ctr"/>
            <a:r>
              <a:rPr lang="fr-CA" dirty="0" err="1"/>
              <a:t>Students</a:t>
            </a:r>
            <a:r>
              <a:rPr lang="fr-CA" dirty="0"/>
              <a:t> </a:t>
            </a:r>
            <a:r>
              <a:rPr lang="fr-CA" dirty="0" err="1"/>
              <a:t>get</a:t>
            </a:r>
            <a:r>
              <a:rPr lang="fr-CA" dirty="0"/>
              <a:t> 10% off!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810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80">
            <a:extLst>
              <a:ext uri="{FF2B5EF4-FFF2-40B4-BE49-F238E27FC236}">
                <a16:creationId xmlns:a16="http://schemas.microsoft.com/office/drawing/2014/main" id="{99830760-26BB-4DF9-938D-77E5D34C8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4" name="Freeform: Shape 82">
            <a:extLst>
              <a:ext uri="{FF2B5EF4-FFF2-40B4-BE49-F238E27FC236}">
                <a16:creationId xmlns:a16="http://schemas.microsoft.com/office/drawing/2014/main" id="{F12B191D-14E0-48C6-9541-2DC3B7D19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2035" y="0"/>
            <a:ext cx="4329965" cy="3793338"/>
          </a:xfrm>
          <a:custGeom>
            <a:avLst/>
            <a:gdLst>
              <a:gd name="connsiteX0" fmla="*/ 620085 w 4329965"/>
              <a:gd name="connsiteY0" fmla="*/ 0 h 3793338"/>
              <a:gd name="connsiteX1" fmla="*/ 4329965 w 4329965"/>
              <a:gd name="connsiteY1" fmla="*/ 0 h 3793338"/>
              <a:gd name="connsiteX2" fmla="*/ 4329965 w 4329965"/>
              <a:gd name="connsiteY2" fmla="*/ 2733720 h 3793338"/>
              <a:gd name="connsiteX3" fmla="*/ 4251051 w 4329965"/>
              <a:gd name="connsiteY3" fmla="*/ 2820548 h 3793338"/>
              <a:gd name="connsiteX4" fmla="*/ 2611921 w 4329965"/>
              <a:gd name="connsiteY4" fmla="*/ 3499497 h 3793338"/>
              <a:gd name="connsiteX5" fmla="*/ 293841 w 4329965"/>
              <a:gd name="connsiteY5" fmla="*/ 1181418 h 3793338"/>
              <a:gd name="connsiteX6" fmla="*/ 573621 w 4329965"/>
              <a:gd name="connsiteY6" fmla="*/ 76483 h 3793338"/>
              <a:gd name="connsiteX7" fmla="*/ 284617 w 4329965"/>
              <a:gd name="connsiteY7" fmla="*/ 0 h 3793338"/>
              <a:gd name="connsiteX8" fmla="*/ 543760 w 4329965"/>
              <a:gd name="connsiteY8" fmla="*/ 0 h 3793338"/>
              <a:gd name="connsiteX9" fmla="*/ 516204 w 4329965"/>
              <a:gd name="connsiteY9" fmla="*/ 45359 h 3793338"/>
              <a:gd name="connsiteX10" fmla="*/ 228543 w 4329965"/>
              <a:gd name="connsiteY10" fmla="*/ 1181418 h 3793338"/>
              <a:gd name="connsiteX11" fmla="*/ 2611921 w 4329965"/>
              <a:gd name="connsiteY11" fmla="*/ 3564795 h 3793338"/>
              <a:gd name="connsiteX12" fmla="*/ 4297223 w 4329965"/>
              <a:gd name="connsiteY12" fmla="*/ 2866720 h 3793338"/>
              <a:gd name="connsiteX13" fmla="*/ 4329965 w 4329965"/>
              <a:gd name="connsiteY13" fmla="*/ 2830694 h 3793338"/>
              <a:gd name="connsiteX14" fmla="*/ 4329965 w 4329965"/>
              <a:gd name="connsiteY14" fmla="*/ 3145443 h 3793338"/>
              <a:gd name="connsiteX15" fmla="*/ 4273345 w 4329965"/>
              <a:gd name="connsiteY15" fmla="*/ 3196903 h 3793338"/>
              <a:gd name="connsiteX16" fmla="*/ 2611921 w 4329965"/>
              <a:gd name="connsiteY16" fmla="*/ 3793338 h 3793338"/>
              <a:gd name="connsiteX17" fmla="*/ 0 w 4329965"/>
              <a:gd name="connsiteY17" fmla="*/ 1181418 h 3793338"/>
              <a:gd name="connsiteX18" fmla="*/ 205258 w 4329965"/>
              <a:gd name="connsiteY18" fmla="*/ 164740 h 379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5" name="Freeform: Shape 84">
            <a:extLst>
              <a:ext uri="{FF2B5EF4-FFF2-40B4-BE49-F238E27FC236}">
                <a16:creationId xmlns:a16="http://schemas.microsoft.com/office/drawing/2014/main" id="{575806C2-AB07-4F56-936F-6EA1070F7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9762" y="2646306"/>
            <a:ext cx="3197072" cy="319707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52118-36D5-4F9E-AF8C-8BAC8D8B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804335"/>
            <a:ext cx="5712824" cy="1917518"/>
          </a:xfrm>
        </p:spPr>
        <p:txBody>
          <a:bodyPr>
            <a:normAutofit/>
          </a:bodyPr>
          <a:lstStyle/>
          <a:p>
            <a:r>
              <a:rPr lang="fr-CA"/>
              <a:t>Books and class materials</a:t>
            </a:r>
            <a:endParaRPr lang="en-CA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07C29E7-1EA3-4F47-B070-2ECB357A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657" y="688844"/>
            <a:ext cx="2575395" cy="171907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92D6588-D212-4194-9845-E1981D3F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 b="1" i="1"/>
              <a:t>Indian Horse </a:t>
            </a:r>
            <a:r>
              <a:rPr lang="en-US" sz="1800"/>
              <a:t>by Richard Wagamese</a:t>
            </a:r>
          </a:p>
          <a:p>
            <a:pPr marL="0" indent="0">
              <a:buNone/>
            </a:pPr>
            <a:r>
              <a:rPr lang="en-US" sz="1800" i="1"/>
              <a:t>(La Maison Anglaise)</a:t>
            </a:r>
          </a:p>
          <a:p>
            <a:pPr marL="0" indent="0">
              <a:buNone/>
            </a:pPr>
            <a:r>
              <a:rPr lang="en-US" sz="1800" b="1" i="1"/>
              <a:t>Daytripper</a:t>
            </a:r>
            <a:r>
              <a:rPr lang="en-US" sz="1800" i="1"/>
              <a:t> by Fabio Moon and Gabriel Ba</a:t>
            </a:r>
          </a:p>
          <a:p>
            <a:pPr marL="0" indent="0">
              <a:buNone/>
            </a:pPr>
            <a:r>
              <a:rPr lang="en-US" sz="1800" i="1"/>
              <a:t>(La Maison Anglaise)</a:t>
            </a:r>
          </a:p>
          <a:p>
            <a:r>
              <a:rPr lang="en-US" sz="1800"/>
              <a:t>Photocopies – Entente </a:t>
            </a:r>
            <a:r>
              <a:rPr lang="en-US" sz="1800" b="1"/>
              <a:t>604-H207</a:t>
            </a:r>
          </a:p>
          <a:p>
            <a:pPr marL="0" indent="0">
              <a:buNone/>
            </a:pPr>
            <a:r>
              <a:rPr lang="en-US" sz="1800" i="1"/>
              <a:t>(billed on Omnivox)</a:t>
            </a: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443D839C-E8C8-42D6-BA44-58FA1E3D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60" y="3429000"/>
            <a:ext cx="1081075" cy="1669614"/>
          </a:xfrm>
          <a:prstGeom prst="rect">
            <a:avLst/>
          </a:prstGeom>
        </p:spPr>
      </p:pic>
      <p:grpSp>
        <p:nvGrpSpPr>
          <p:cNvPr id="96" name="Group 86">
            <a:extLst>
              <a:ext uri="{FF2B5EF4-FFF2-40B4-BE49-F238E27FC236}">
                <a16:creationId xmlns:a16="http://schemas.microsoft.com/office/drawing/2014/main" id="{C69923DF-00DF-45A6-86A0-5AD7FE498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42428" y="6229681"/>
            <a:ext cx="457200" cy="457200"/>
            <a:chOff x="11361456" y="6195813"/>
            <a:chExt cx="548640" cy="54864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2CF2C9B-5727-4B1C-9BEF-9E7BB40F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E8D297F-5AA5-452D-BA3A-F410FA845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7" name="Freeform: Shape 90">
            <a:extLst>
              <a:ext uri="{FF2B5EF4-FFF2-40B4-BE49-F238E27FC236}">
                <a16:creationId xmlns:a16="http://schemas.microsoft.com/office/drawing/2014/main" id="{D55F217F-C24D-4846-B638-491EF6D27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5850" y="3931475"/>
            <a:ext cx="3416150" cy="2926525"/>
          </a:xfrm>
          <a:custGeom>
            <a:avLst/>
            <a:gdLst>
              <a:gd name="connsiteX0" fmla="*/ 2001856 w 3416150"/>
              <a:gd name="connsiteY0" fmla="*/ 225209 h 2926525"/>
              <a:gd name="connsiteX1" fmla="*/ 3372804 w 3416150"/>
              <a:gd name="connsiteY1" fmla="*/ 871744 h 2926525"/>
              <a:gd name="connsiteX2" fmla="*/ 3416150 w 3416150"/>
              <a:gd name="connsiteY2" fmla="*/ 929710 h 2926525"/>
              <a:gd name="connsiteX3" fmla="*/ 3416150 w 3416150"/>
              <a:gd name="connsiteY3" fmla="*/ 2926525 h 2926525"/>
              <a:gd name="connsiteX4" fmla="*/ 486913 w 3416150"/>
              <a:gd name="connsiteY4" fmla="*/ 2926525 h 2926525"/>
              <a:gd name="connsiteX5" fmla="*/ 439641 w 3416150"/>
              <a:gd name="connsiteY5" fmla="*/ 2848713 h 2926525"/>
              <a:gd name="connsiteX6" fmla="*/ 225209 w 3416150"/>
              <a:gd name="connsiteY6" fmla="*/ 2001857 h 2926525"/>
              <a:gd name="connsiteX7" fmla="*/ 2001856 w 3416150"/>
              <a:gd name="connsiteY7" fmla="*/ 225209 h 2926525"/>
              <a:gd name="connsiteX8" fmla="*/ 2001856 w 3416150"/>
              <a:gd name="connsiteY8" fmla="*/ 0 h 2926525"/>
              <a:gd name="connsiteX9" fmla="*/ 3275223 w 3416150"/>
              <a:gd name="connsiteY9" fmla="*/ 457127 h 2926525"/>
              <a:gd name="connsiteX10" fmla="*/ 3416150 w 3416150"/>
              <a:gd name="connsiteY10" fmla="*/ 585210 h 2926525"/>
              <a:gd name="connsiteX11" fmla="*/ 3416150 w 3416150"/>
              <a:gd name="connsiteY11" fmla="*/ 846232 h 2926525"/>
              <a:gd name="connsiteX12" fmla="*/ 3411422 w 3416150"/>
              <a:gd name="connsiteY12" fmla="*/ 839910 h 2926525"/>
              <a:gd name="connsiteX13" fmla="*/ 2001856 w 3416150"/>
              <a:gd name="connsiteY13" fmla="*/ 175163 h 2926525"/>
              <a:gd name="connsiteX14" fmla="*/ 175162 w 3416150"/>
              <a:gd name="connsiteY14" fmla="*/ 2001857 h 2926525"/>
              <a:gd name="connsiteX15" fmla="*/ 395634 w 3416150"/>
              <a:gd name="connsiteY15" fmla="*/ 2872568 h 2926525"/>
              <a:gd name="connsiteX16" fmla="*/ 428414 w 3416150"/>
              <a:gd name="connsiteY16" fmla="*/ 2926525 h 2926525"/>
              <a:gd name="connsiteX17" fmla="*/ 227385 w 3416150"/>
              <a:gd name="connsiteY17" fmla="*/ 2926525 h 2926525"/>
              <a:gd name="connsiteX18" fmla="*/ 157316 w 3416150"/>
              <a:gd name="connsiteY18" fmla="*/ 2781070 h 2926525"/>
              <a:gd name="connsiteX19" fmla="*/ 0 w 3416150"/>
              <a:gd name="connsiteY19" fmla="*/ 2001857 h 2926525"/>
              <a:gd name="connsiteX20" fmla="*/ 2001856 w 3416150"/>
              <a:gd name="connsiteY20" fmla="*/ 0 h 29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F045D8AF-F905-4D39-AE59-B881721C6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632" y="4817160"/>
            <a:ext cx="1194034" cy="184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15FFFB0-F23F-4C19-94F1-12A618494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86DADA-8EB8-4F9F-9261-99F3901E8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84EFE5-F4C3-4E12-B42A-2DF40942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9830760-26BB-4DF9-938D-77E5D34C8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12B191D-14E0-48C6-9541-2DC3B7D19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2035" y="0"/>
            <a:ext cx="4329965" cy="3793338"/>
          </a:xfrm>
          <a:custGeom>
            <a:avLst/>
            <a:gdLst>
              <a:gd name="connsiteX0" fmla="*/ 620085 w 4329965"/>
              <a:gd name="connsiteY0" fmla="*/ 0 h 3793338"/>
              <a:gd name="connsiteX1" fmla="*/ 4329965 w 4329965"/>
              <a:gd name="connsiteY1" fmla="*/ 0 h 3793338"/>
              <a:gd name="connsiteX2" fmla="*/ 4329965 w 4329965"/>
              <a:gd name="connsiteY2" fmla="*/ 2733720 h 3793338"/>
              <a:gd name="connsiteX3" fmla="*/ 4251051 w 4329965"/>
              <a:gd name="connsiteY3" fmla="*/ 2820548 h 3793338"/>
              <a:gd name="connsiteX4" fmla="*/ 2611921 w 4329965"/>
              <a:gd name="connsiteY4" fmla="*/ 3499497 h 3793338"/>
              <a:gd name="connsiteX5" fmla="*/ 293841 w 4329965"/>
              <a:gd name="connsiteY5" fmla="*/ 1181418 h 3793338"/>
              <a:gd name="connsiteX6" fmla="*/ 573621 w 4329965"/>
              <a:gd name="connsiteY6" fmla="*/ 76483 h 3793338"/>
              <a:gd name="connsiteX7" fmla="*/ 284617 w 4329965"/>
              <a:gd name="connsiteY7" fmla="*/ 0 h 3793338"/>
              <a:gd name="connsiteX8" fmla="*/ 543760 w 4329965"/>
              <a:gd name="connsiteY8" fmla="*/ 0 h 3793338"/>
              <a:gd name="connsiteX9" fmla="*/ 516204 w 4329965"/>
              <a:gd name="connsiteY9" fmla="*/ 45359 h 3793338"/>
              <a:gd name="connsiteX10" fmla="*/ 228543 w 4329965"/>
              <a:gd name="connsiteY10" fmla="*/ 1181418 h 3793338"/>
              <a:gd name="connsiteX11" fmla="*/ 2611921 w 4329965"/>
              <a:gd name="connsiteY11" fmla="*/ 3564795 h 3793338"/>
              <a:gd name="connsiteX12" fmla="*/ 4297223 w 4329965"/>
              <a:gd name="connsiteY12" fmla="*/ 2866720 h 3793338"/>
              <a:gd name="connsiteX13" fmla="*/ 4329965 w 4329965"/>
              <a:gd name="connsiteY13" fmla="*/ 2830694 h 3793338"/>
              <a:gd name="connsiteX14" fmla="*/ 4329965 w 4329965"/>
              <a:gd name="connsiteY14" fmla="*/ 3145443 h 3793338"/>
              <a:gd name="connsiteX15" fmla="*/ 4273345 w 4329965"/>
              <a:gd name="connsiteY15" fmla="*/ 3196903 h 3793338"/>
              <a:gd name="connsiteX16" fmla="*/ 2611921 w 4329965"/>
              <a:gd name="connsiteY16" fmla="*/ 3793338 h 3793338"/>
              <a:gd name="connsiteX17" fmla="*/ 0 w 4329965"/>
              <a:gd name="connsiteY17" fmla="*/ 1181418 h 3793338"/>
              <a:gd name="connsiteX18" fmla="*/ 205258 w 4329965"/>
              <a:gd name="connsiteY18" fmla="*/ 164740 h 379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75806C2-AB07-4F56-936F-6EA1070F7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9762" y="2646306"/>
            <a:ext cx="3197072" cy="319707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A4AE7-EE2B-4096-9301-60F15173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804335"/>
            <a:ext cx="5712824" cy="1917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Equipment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469279-CF21-46BC-9772-6CAAD9BA7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603" r="7481" b="2"/>
          <a:stretch/>
        </p:blipFill>
        <p:spPr>
          <a:xfrm>
            <a:off x="9146631" y="435854"/>
            <a:ext cx="2445321" cy="20948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005DC-2FA4-4A4F-AE9B-22C4F66FA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Computer 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Camera 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Headphones with microphone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Office 365 – you can get a license from the cegep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List of passwords – Trust me! There will be a lot of passwords!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80253-0841-4E83-A3DB-79BB8F1F46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51" b="8998"/>
          <a:stretch/>
        </p:blipFill>
        <p:spPr>
          <a:xfrm>
            <a:off x="6411603" y="3429000"/>
            <a:ext cx="1669589" cy="166961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69923DF-00DF-45A6-86A0-5AD7FE498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42428" y="6229681"/>
            <a:ext cx="457200" cy="457200"/>
            <a:chOff x="11361456" y="6195813"/>
            <a:chExt cx="548640" cy="54864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CF2C9B-5727-4B1C-9BEF-9E7BB40F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E8D297F-5AA5-452D-BA3A-F410FA845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55F217F-C24D-4846-B638-491EF6D27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5850" y="3931475"/>
            <a:ext cx="3416150" cy="2926525"/>
          </a:xfrm>
          <a:custGeom>
            <a:avLst/>
            <a:gdLst>
              <a:gd name="connsiteX0" fmla="*/ 2001856 w 3416150"/>
              <a:gd name="connsiteY0" fmla="*/ 225209 h 2926525"/>
              <a:gd name="connsiteX1" fmla="*/ 3372804 w 3416150"/>
              <a:gd name="connsiteY1" fmla="*/ 871744 h 2926525"/>
              <a:gd name="connsiteX2" fmla="*/ 3416150 w 3416150"/>
              <a:gd name="connsiteY2" fmla="*/ 929710 h 2926525"/>
              <a:gd name="connsiteX3" fmla="*/ 3416150 w 3416150"/>
              <a:gd name="connsiteY3" fmla="*/ 2926525 h 2926525"/>
              <a:gd name="connsiteX4" fmla="*/ 486913 w 3416150"/>
              <a:gd name="connsiteY4" fmla="*/ 2926525 h 2926525"/>
              <a:gd name="connsiteX5" fmla="*/ 439641 w 3416150"/>
              <a:gd name="connsiteY5" fmla="*/ 2848713 h 2926525"/>
              <a:gd name="connsiteX6" fmla="*/ 225209 w 3416150"/>
              <a:gd name="connsiteY6" fmla="*/ 2001857 h 2926525"/>
              <a:gd name="connsiteX7" fmla="*/ 2001856 w 3416150"/>
              <a:gd name="connsiteY7" fmla="*/ 225209 h 2926525"/>
              <a:gd name="connsiteX8" fmla="*/ 2001856 w 3416150"/>
              <a:gd name="connsiteY8" fmla="*/ 0 h 2926525"/>
              <a:gd name="connsiteX9" fmla="*/ 3275223 w 3416150"/>
              <a:gd name="connsiteY9" fmla="*/ 457127 h 2926525"/>
              <a:gd name="connsiteX10" fmla="*/ 3416150 w 3416150"/>
              <a:gd name="connsiteY10" fmla="*/ 585210 h 2926525"/>
              <a:gd name="connsiteX11" fmla="*/ 3416150 w 3416150"/>
              <a:gd name="connsiteY11" fmla="*/ 846232 h 2926525"/>
              <a:gd name="connsiteX12" fmla="*/ 3411422 w 3416150"/>
              <a:gd name="connsiteY12" fmla="*/ 839910 h 2926525"/>
              <a:gd name="connsiteX13" fmla="*/ 2001856 w 3416150"/>
              <a:gd name="connsiteY13" fmla="*/ 175163 h 2926525"/>
              <a:gd name="connsiteX14" fmla="*/ 175162 w 3416150"/>
              <a:gd name="connsiteY14" fmla="*/ 2001857 h 2926525"/>
              <a:gd name="connsiteX15" fmla="*/ 395634 w 3416150"/>
              <a:gd name="connsiteY15" fmla="*/ 2872568 h 2926525"/>
              <a:gd name="connsiteX16" fmla="*/ 428414 w 3416150"/>
              <a:gd name="connsiteY16" fmla="*/ 2926525 h 2926525"/>
              <a:gd name="connsiteX17" fmla="*/ 227385 w 3416150"/>
              <a:gd name="connsiteY17" fmla="*/ 2926525 h 2926525"/>
              <a:gd name="connsiteX18" fmla="*/ 157316 w 3416150"/>
              <a:gd name="connsiteY18" fmla="*/ 2781070 h 2926525"/>
              <a:gd name="connsiteX19" fmla="*/ 0 w 3416150"/>
              <a:gd name="connsiteY19" fmla="*/ 2001857 h 2926525"/>
              <a:gd name="connsiteX20" fmla="*/ 2001856 w 3416150"/>
              <a:gd name="connsiteY20" fmla="*/ 0 h 29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96393-6C6F-4CAC-B0EC-83372BF7C5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55" r="16151" b="-2"/>
          <a:stretch/>
        </p:blipFill>
        <p:spPr>
          <a:xfrm>
            <a:off x="9589203" y="4817160"/>
            <a:ext cx="2100891" cy="184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DA48B25-58A9-47D6-83DF-98883A0B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4" y="2376862"/>
            <a:ext cx="2832337" cy="228282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PLACEMENT TEST</a:t>
            </a:r>
            <a:endParaRPr lang="fr-CA" sz="3600" dirty="0">
              <a:solidFill>
                <a:schemeClr val="tx1"/>
              </a:solidFill>
            </a:endParaRP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E6D8B920-22D2-4DC7-A36F-DF3A9E8A2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218772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155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A0BF7E-1163-47D7-BC53-1238AE58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CEGEP English courses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EBC57E-6EF8-4123-9474-F013A96DE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765190"/>
            <a:ext cx="4754880" cy="92314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fr-CA" sz="3200" dirty="0">
                <a:latin typeface="+mj-lt"/>
              </a:rPr>
              <a:t>First English course</a:t>
            </a:r>
          </a:p>
          <a:p>
            <a:pPr algn="ctr"/>
            <a:r>
              <a:rPr lang="fr-CA" sz="3200" dirty="0">
                <a:latin typeface="+mj-lt"/>
              </a:rPr>
              <a:t>A3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6358E5-3F8A-4DE2-8422-36AB2A864E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CA" dirty="0"/>
          </a:p>
          <a:p>
            <a:r>
              <a:rPr lang="fr-CA" sz="2800" b="1" dirty="0" err="1">
                <a:latin typeface="+mj-lt"/>
              </a:rPr>
              <a:t>According</a:t>
            </a:r>
            <a:r>
              <a:rPr lang="fr-CA" sz="2800" b="1" dirty="0">
                <a:latin typeface="+mj-lt"/>
              </a:rPr>
              <a:t> to placement test</a:t>
            </a:r>
          </a:p>
          <a:p>
            <a:r>
              <a:rPr lang="fr-CA" sz="2800" b="1" dirty="0" err="1">
                <a:latin typeface="+mj-lt"/>
              </a:rPr>
              <a:t>Different</a:t>
            </a:r>
            <a:r>
              <a:rPr lang="fr-CA" sz="2800" b="1" dirty="0">
                <a:latin typeface="+mj-lt"/>
              </a:rPr>
              <a:t> programs</a:t>
            </a:r>
          </a:p>
          <a:p>
            <a:r>
              <a:rPr lang="fr-CA" sz="2800" b="1" dirty="0" err="1">
                <a:latin typeface="+mj-lt"/>
              </a:rPr>
              <a:t>Three</a:t>
            </a:r>
            <a:r>
              <a:rPr lang="fr-CA" sz="2800" b="1" dirty="0">
                <a:latin typeface="+mj-lt"/>
              </a:rPr>
              <a:t> </a:t>
            </a:r>
            <a:r>
              <a:rPr lang="fr-CA" sz="2800" b="1" dirty="0" err="1">
                <a:latin typeface="+mj-lt"/>
              </a:rPr>
              <a:t>skills</a:t>
            </a:r>
            <a:endParaRPr lang="fr-CA" sz="2800" b="1" dirty="0">
              <a:latin typeface="+mj-lt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66ADE1-6CAF-4E3A-8498-AD4B2D39D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1765190"/>
            <a:ext cx="4754880" cy="923146"/>
          </a:xfrm>
        </p:spPr>
        <p:txBody>
          <a:bodyPr>
            <a:noAutofit/>
          </a:bodyPr>
          <a:lstStyle/>
          <a:p>
            <a:r>
              <a:rPr lang="fr-CA" sz="3000" dirty="0">
                <a:latin typeface="+mj-lt"/>
              </a:rPr>
              <a:t>Second English course</a:t>
            </a:r>
          </a:p>
          <a:p>
            <a:pPr algn="ctr"/>
            <a:r>
              <a:rPr lang="fr-CA" sz="3000" dirty="0">
                <a:latin typeface="+mj-lt"/>
              </a:rPr>
              <a:t>B3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03D61B2-EBD4-40E7-AD5B-9A640A00E0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CA" dirty="0"/>
          </a:p>
          <a:p>
            <a:r>
              <a:rPr lang="fr-CA" sz="2800" b="1" dirty="0" err="1">
                <a:latin typeface="+mj-lt"/>
              </a:rPr>
              <a:t>Same</a:t>
            </a:r>
            <a:r>
              <a:rPr lang="fr-CA" sz="2800" b="1" dirty="0">
                <a:latin typeface="+mj-lt"/>
              </a:rPr>
              <a:t> </a:t>
            </a:r>
            <a:r>
              <a:rPr lang="fr-CA" sz="2800" b="1" dirty="0" err="1">
                <a:latin typeface="+mj-lt"/>
              </a:rPr>
              <a:t>level</a:t>
            </a:r>
            <a:r>
              <a:rPr lang="fr-CA" sz="2800" b="1" dirty="0">
                <a:latin typeface="+mj-lt"/>
              </a:rPr>
              <a:t> as A course</a:t>
            </a:r>
          </a:p>
          <a:p>
            <a:endParaRPr lang="fr-CA" sz="2800" b="1" dirty="0">
              <a:latin typeface="+mj-lt"/>
            </a:endParaRPr>
          </a:p>
          <a:p>
            <a:r>
              <a:rPr lang="fr-CA" sz="2800" b="1" dirty="0" err="1">
                <a:latin typeface="+mj-lt"/>
              </a:rPr>
              <a:t>Three</a:t>
            </a:r>
            <a:r>
              <a:rPr lang="fr-CA" sz="3000" b="1" dirty="0">
                <a:latin typeface="+mj-lt"/>
              </a:rPr>
              <a:t> </a:t>
            </a:r>
            <a:r>
              <a:rPr lang="fr-CA" sz="3000" b="1" dirty="0" err="1">
                <a:latin typeface="+mj-lt"/>
              </a:rPr>
              <a:t>skills</a:t>
            </a:r>
            <a:endParaRPr lang="fr-CA" sz="3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23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259DBD04-37D2-4590-B328-19A2F459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25178"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5A08288-F54A-4D0B-9D2B-B8111DD78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04" r="1" b="1249"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02C6BBB3-9D92-4EEB-B134-6BD96692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103</a:t>
            </a:r>
            <a:br>
              <a:rPr lang="en-US" dirty="0"/>
            </a:br>
            <a:r>
              <a:rPr lang="en-US" dirty="0"/>
              <a:t> Skills</a:t>
            </a:r>
            <a:endParaRPr lang="fr-CA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ADB0543-67DB-4E35-AA28-E4256C7C1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pPr lvl="2"/>
            <a:r>
              <a:rPr lang="en-US" sz="4000" b="1" dirty="0">
                <a:latin typeface="+mj-lt"/>
              </a:rPr>
              <a:t>Speaking</a:t>
            </a:r>
          </a:p>
          <a:p>
            <a:pPr lvl="2"/>
            <a:r>
              <a:rPr lang="en-US" sz="4000" b="1" dirty="0">
                <a:latin typeface="+mj-lt"/>
              </a:rPr>
              <a:t>Writing</a:t>
            </a:r>
          </a:p>
          <a:p>
            <a:pPr lvl="2"/>
            <a:r>
              <a:rPr lang="en-US" sz="4000" b="1" dirty="0">
                <a:latin typeface="+mj-lt"/>
              </a:rPr>
              <a:t>Reading</a:t>
            </a:r>
          </a:p>
          <a:p>
            <a:pPr lvl="2"/>
            <a:endParaRPr lang="fr-CA" sz="1800" b="1" dirty="0">
              <a:latin typeface="+mj-lt"/>
            </a:endParaRPr>
          </a:p>
        </p:txBody>
      </p:sp>
      <p:pic>
        <p:nvPicPr>
          <p:cNvPr id="9" name="Picture 8" descr="A picture containing indoor, coffee, table, cup&#10;&#10;Description automatically generated">
            <a:extLst>
              <a:ext uri="{FF2B5EF4-FFF2-40B4-BE49-F238E27FC236}">
                <a16:creationId xmlns:a16="http://schemas.microsoft.com/office/drawing/2014/main" id="{AED159B0-76D5-42C0-813A-17B64546B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38" r="23380"/>
          <a:stretch/>
        </p:blipFill>
        <p:spPr>
          <a:xfrm>
            <a:off x="20" y="10"/>
            <a:ext cx="2769297" cy="33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6A6D99-7278-4CF8-9C93-207CCE251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41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F701E16E-5C8B-4AD6-A431-CFCCEA373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2C6BBB3-9D92-4EEB-B134-6BD96692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/>
              <a:t>Speaking</a:t>
            </a:r>
            <a:br>
              <a:rPr lang="en-US" sz="1600" dirty="0"/>
            </a:br>
            <a:r>
              <a:rPr lang="en-US" sz="1600" dirty="0"/>
              <a:t> </a:t>
            </a:r>
            <a:br>
              <a:rPr lang="en-US" sz="1600" dirty="0"/>
            </a:br>
            <a:r>
              <a:rPr lang="fr-CA" sz="1600" b="1" i="1" u="none" strike="noStrike" baseline="0" dirty="0">
                <a:latin typeface="Helvetica-Bold"/>
              </a:rPr>
              <a:t>Présenter oralement l’analyse d’une production littéraire ou d’une production à portée sociale ou culturelle en version originale anglaise.</a:t>
            </a:r>
            <a:endParaRPr lang="fr-CA" sz="1600" i="1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ADB0543-67DB-4E35-AA28-E4256C7C1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pPr marL="548640" lvl="2" indent="0">
              <a:buNone/>
            </a:pPr>
            <a:endParaRPr lang="en-US" sz="1800" b="1" dirty="0">
              <a:latin typeface="+mj-lt"/>
            </a:endParaRPr>
          </a:p>
          <a:p>
            <a:pPr lvl="2"/>
            <a:endParaRPr lang="en-US" sz="1800" b="1" dirty="0">
              <a:latin typeface="+mj-lt"/>
            </a:endParaRPr>
          </a:p>
          <a:p>
            <a:pPr lvl="2"/>
            <a:endParaRPr lang="en-US" sz="1800" b="1" dirty="0">
              <a:latin typeface="+mj-lt"/>
            </a:endParaRPr>
          </a:p>
          <a:p>
            <a:pPr lvl="2"/>
            <a:r>
              <a:rPr lang="en-US" sz="2400" b="1" dirty="0">
                <a:latin typeface="+mj-lt"/>
              </a:rPr>
              <a:t>Discussions</a:t>
            </a:r>
          </a:p>
          <a:p>
            <a:pPr lvl="2"/>
            <a:r>
              <a:rPr lang="en-US" sz="2400" b="1" dirty="0">
                <a:latin typeface="+mj-lt"/>
              </a:rPr>
              <a:t>Presentations in front of a small group of students</a:t>
            </a:r>
          </a:p>
          <a:p>
            <a:pPr lvl="2"/>
            <a:r>
              <a:rPr lang="en-US" sz="2400" b="1" strike="sngStrike" dirty="0">
                <a:latin typeface="+mj-lt"/>
              </a:rPr>
              <a:t>Presentation in front of the entire class</a:t>
            </a:r>
          </a:p>
          <a:p>
            <a:pPr marL="548640" lvl="2" indent="0">
              <a:buNone/>
            </a:pPr>
            <a:endParaRPr lang="en-US" sz="1800" b="1" dirty="0">
              <a:latin typeface="+mj-lt"/>
            </a:endParaRPr>
          </a:p>
          <a:p>
            <a:pPr marL="548640" lvl="2" indent="0">
              <a:buNone/>
            </a:pPr>
            <a:endParaRPr lang="en-US" sz="1800" b="1" dirty="0">
              <a:latin typeface="+mj-lt"/>
            </a:endParaRPr>
          </a:p>
          <a:p>
            <a:pPr lvl="2"/>
            <a:endParaRPr lang="en-US" sz="1800" b="1" dirty="0">
              <a:latin typeface="+mj-lt"/>
            </a:endParaRP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762BB214-7D96-4929-9919-F629AD8AA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5CD760-BC0D-4662-BC76-F3F722D07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955ACAAE-0428-4CDE-B6E8-C50865B29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48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0E6DE-6602-4CCB-912B-2C9B69A6D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7" r="21196" b="2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02C6BBB3-9D92-4EEB-B134-6BD96692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Reading</a:t>
            </a:r>
            <a:endParaRPr lang="fr-CA" sz="400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ADB0543-67DB-4E35-AA28-E4256C7C1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539433"/>
            <a:ext cx="5299585" cy="4306196"/>
          </a:xfrm>
        </p:spPr>
        <p:txBody>
          <a:bodyPr>
            <a:normAutofit/>
          </a:bodyPr>
          <a:lstStyle/>
          <a:p>
            <a:pPr marL="1097280" lvl="4" indent="0">
              <a:buNone/>
            </a:pPr>
            <a:endParaRPr lang="en-US" sz="1800" b="1" dirty="0">
              <a:latin typeface="+mj-lt"/>
            </a:endParaRPr>
          </a:p>
          <a:p>
            <a:pPr marL="548640" lvl="2" indent="0">
              <a:buNone/>
            </a:pPr>
            <a:endParaRPr lang="en-US" sz="2400" b="1" dirty="0">
              <a:latin typeface="+mj-lt"/>
            </a:endParaRPr>
          </a:p>
          <a:p>
            <a:pPr lvl="2"/>
            <a:r>
              <a:rPr lang="en-US" sz="2400" b="1" dirty="0">
                <a:latin typeface="+mj-lt"/>
              </a:rPr>
              <a:t>Short stories</a:t>
            </a:r>
          </a:p>
          <a:p>
            <a:pPr marL="548640" lvl="2" indent="0">
              <a:buNone/>
            </a:pPr>
            <a:endParaRPr lang="en-US" sz="2400" b="1" dirty="0">
              <a:latin typeface="+mj-lt"/>
            </a:endParaRPr>
          </a:p>
          <a:p>
            <a:pPr lvl="2"/>
            <a:r>
              <a:rPr lang="en-US" sz="2400" b="1" dirty="0">
                <a:latin typeface="+mj-lt"/>
              </a:rPr>
              <a:t>Graphic novel – </a:t>
            </a:r>
            <a:r>
              <a:rPr lang="en-US" sz="2400" b="1" i="1" dirty="0">
                <a:latin typeface="+mj-lt"/>
              </a:rPr>
              <a:t>Daytripper </a:t>
            </a:r>
            <a:r>
              <a:rPr lang="en-US" sz="2400" b="1" dirty="0">
                <a:latin typeface="+mj-lt"/>
              </a:rPr>
              <a:t>by Fabio Moon &amp; Gabriel Ba</a:t>
            </a:r>
          </a:p>
          <a:p>
            <a:pPr marL="548640" lvl="2" indent="0">
              <a:buNone/>
            </a:pPr>
            <a:endParaRPr lang="en-US" sz="2400" b="1" dirty="0">
              <a:latin typeface="+mj-lt"/>
            </a:endParaRPr>
          </a:p>
          <a:p>
            <a:pPr lvl="2"/>
            <a:r>
              <a:rPr lang="en-US" sz="2400" b="1" dirty="0">
                <a:latin typeface="+mj-lt"/>
              </a:rPr>
              <a:t>Novel – </a:t>
            </a:r>
            <a:r>
              <a:rPr lang="en-US" sz="2400" b="1" i="1" dirty="0">
                <a:latin typeface="+mj-lt"/>
              </a:rPr>
              <a:t>Indian Horse</a:t>
            </a:r>
            <a:r>
              <a:rPr lang="en-US" sz="2400" b="1" dirty="0">
                <a:latin typeface="+mj-lt"/>
              </a:rPr>
              <a:t> by Richard </a:t>
            </a:r>
            <a:r>
              <a:rPr lang="en-US" sz="2400" b="1" dirty="0" err="1">
                <a:latin typeface="+mj-lt"/>
              </a:rPr>
              <a:t>Wagamese</a:t>
            </a:r>
            <a:endParaRPr lang="en-US" sz="2400" b="1" dirty="0">
              <a:latin typeface="+mj-lt"/>
            </a:endParaRPr>
          </a:p>
          <a:p>
            <a:pPr marL="548640" lvl="2" indent="0">
              <a:buNone/>
            </a:pPr>
            <a:endParaRPr lang="en-US" sz="1800" b="1" dirty="0">
              <a:latin typeface="+mj-lt"/>
            </a:endParaRPr>
          </a:p>
          <a:p>
            <a:pPr lvl="2"/>
            <a:endParaRPr lang="en-US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404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1721CD-A2C3-4E2E-8FBB-FEB4489C0462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AC3EBFC7F50247B2DC2D72E3E9E08D" ma:contentTypeVersion="10" ma:contentTypeDescription="Crée un document." ma:contentTypeScope="" ma:versionID="b45e800d7021491e7ee0d263f088696c">
  <xsd:schema xmlns:xsd="http://www.w3.org/2001/XMLSchema" xmlns:xs="http://www.w3.org/2001/XMLSchema" xmlns:p="http://schemas.microsoft.com/office/2006/metadata/properties" xmlns:ns3="640127bb-45d7-4e23-8675-6b2ecc056162" targetNamespace="http://schemas.microsoft.com/office/2006/metadata/properties" ma:root="true" ma:fieldsID="9101a3c127d5a89e67ceed5c247b722f" ns3:_="">
    <xsd:import namespace="640127bb-45d7-4e23-8675-6b2ecc0561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0127bb-45d7-4e23-8675-6b2ecc056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ECC8F6-8E00-4885-ADE2-680DA78AF9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583BEF-6DAB-4427-8447-78ACB7A86E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0127bb-45d7-4e23-8675-6b2ecc0561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A2907A-12AB-4AE9-89B4-F39D57E503C7}">
  <ds:schemaRefs>
    <ds:schemaRef ds:uri="http://schemas.microsoft.com/office/2006/metadata/properties"/>
    <ds:schemaRef ds:uri="640127bb-45d7-4e23-8675-6b2ecc056162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697</Words>
  <Application>Microsoft Office PowerPoint</Application>
  <PresentationFormat>Widescreen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Bookman Old Style</vt:lpstr>
      <vt:lpstr>Calibri</vt:lpstr>
      <vt:lpstr>Century Gothic</vt:lpstr>
      <vt:lpstr>Helvetica-Bold</vt:lpstr>
      <vt:lpstr>Rockwell</vt:lpstr>
      <vt:lpstr>Rockwell Condensed</vt:lpstr>
      <vt:lpstr>Rockwell Extra Bold</vt:lpstr>
      <vt:lpstr>Wingdings</vt:lpstr>
      <vt:lpstr>Type de bois</vt:lpstr>
      <vt:lpstr>Wood Type</vt:lpstr>
      <vt:lpstr> Culture anglaise et littérature 604-103-MQ</vt:lpstr>
      <vt:lpstr>BOOKS ARE AVAILABLE AT LA MAISON ANGLAISE – YOU WILL NOT FIND THEM AT THE CÉGEP CO-OP. </vt:lpstr>
      <vt:lpstr>Books and class materials</vt:lpstr>
      <vt:lpstr>Equipment</vt:lpstr>
      <vt:lpstr>PLACEMENT TEST</vt:lpstr>
      <vt:lpstr>CEGEP English courses</vt:lpstr>
      <vt:lpstr>103  Skills</vt:lpstr>
      <vt:lpstr>Speaking   Présenter oralement l’analyse d’une production littéraire ou d’une production à portée sociale ou culturelle en version originale anglaise.</vt:lpstr>
      <vt:lpstr>Reading</vt:lpstr>
      <vt:lpstr>Reading Circles</vt:lpstr>
      <vt:lpstr>Writing   Rédiger l’analyse d’une oeuvre littéraire en version originale anglaise ou d’un sujet à portée sociale ou culturelle.</vt:lpstr>
      <vt:lpstr>Literary Analysis </vt:lpstr>
      <vt:lpstr>Keys to language learning success</vt:lpstr>
      <vt:lpstr>IMPORTANT INFORMATION  FOR Winter 2022</vt:lpstr>
      <vt:lpstr>If you have to isolate … </vt:lpstr>
      <vt:lpstr>If I have to isolate … </vt:lpstr>
      <vt:lpstr>I look forward to working with you this semester!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Culture anglaise et littérature 604-103-MQ</dc:title>
  <dc:creator>Christine Lalonde</dc:creator>
  <cp:lastModifiedBy>Christine Lalonde</cp:lastModifiedBy>
  <cp:revision>10</cp:revision>
  <dcterms:created xsi:type="dcterms:W3CDTF">2021-01-24T20:59:01Z</dcterms:created>
  <dcterms:modified xsi:type="dcterms:W3CDTF">2022-01-21T20:55:07Z</dcterms:modified>
</cp:coreProperties>
</file>